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8" r:id="rId3"/>
    <p:sldId id="280" r:id="rId4"/>
    <p:sldId id="322" r:id="rId5"/>
    <p:sldId id="326" r:id="rId6"/>
    <p:sldId id="324" r:id="rId7"/>
    <p:sldId id="312" r:id="rId8"/>
    <p:sldId id="325" r:id="rId9"/>
    <p:sldId id="329" r:id="rId10"/>
    <p:sldId id="328" r:id="rId11"/>
    <p:sldId id="330" r:id="rId12"/>
    <p:sldId id="264" r:id="rId13"/>
    <p:sldId id="333" r:id="rId14"/>
    <p:sldId id="332" r:id="rId15"/>
    <p:sldId id="334" r:id="rId16"/>
    <p:sldId id="335" r:id="rId17"/>
    <p:sldId id="336" r:id="rId18"/>
    <p:sldId id="339" r:id="rId19"/>
    <p:sldId id="340" r:id="rId20"/>
    <p:sldId id="341" r:id="rId21"/>
    <p:sldId id="342" r:id="rId22"/>
    <p:sldId id="343" r:id="rId23"/>
    <p:sldId id="331" r:id="rId24"/>
    <p:sldId id="344" r:id="rId25"/>
    <p:sldId id="345" r:id="rId26"/>
    <p:sldId id="337" r:id="rId27"/>
    <p:sldId id="338" r:id="rId28"/>
    <p:sldId id="346" r:id="rId29"/>
    <p:sldId id="347" r:id="rId30"/>
    <p:sldId id="348" r:id="rId31"/>
    <p:sldId id="310" r:id="rId32"/>
    <p:sldId id="349" r:id="rId33"/>
    <p:sldId id="351" r:id="rId34"/>
    <p:sldId id="352" r:id="rId35"/>
    <p:sldId id="353" r:id="rId36"/>
    <p:sldId id="354" r:id="rId37"/>
    <p:sldId id="355" r:id="rId38"/>
    <p:sldId id="356" r:id="rId39"/>
    <p:sldId id="350" r:id="rId40"/>
    <p:sldId id="357" r:id="rId41"/>
    <p:sldId id="371" r:id="rId42"/>
    <p:sldId id="372" r:id="rId43"/>
    <p:sldId id="373" r:id="rId44"/>
    <p:sldId id="375" r:id="rId45"/>
    <p:sldId id="379" r:id="rId46"/>
    <p:sldId id="374" r:id="rId47"/>
    <p:sldId id="358" r:id="rId48"/>
    <p:sldId id="376" r:id="rId49"/>
    <p:sldId id="377" r:id="rId50"/>
    <p:sldId id="378" r:id="rId51"/>
    <p:sldId id="366" r:id="rId52"/>
    <p:sldId id="380" r:id="rId53"/>
    <p:sldId id="381" r:id="rId54"/>
    <p:sldId id="382" r:id="rId55"/>
    <p:sldId id="383" r:id="rId56"/>
    <p:sldId id="362" r:id="rId57"/>
    <p:sldId id="384" r:id="rId58"/>
    <p:sldId id="367" r:id="rId59"/>
    <p:sldId id="385" r:id="rId60"/>
    <p:sldId id="386" r:id="rId61"/>
    <p:sldId id="364" r:id="rId62"/>
    <p:sldId id="365" r:id="rId63"/>
    <p:sldId id="387" r:id="rId64"/>
    <p:sldId id="368" r:id="rId65"/>
    <p:sldId id="292" r:id="rId66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2"/>
            <p14:sldId id="326"/>
            <p14:sldId id="324"/>
            <p14:sldId id="312"/>
            <p14:sldId id="325"/>
            <p14:sldId id="329"/>
            <p14:sldId id="328"/>
            <p14:sldId id="330"/>
            <p14:sldId id="264"/>
            <p14:sldId id="333"/>
            <p14:sldId id="332"/>
            <p14:sldId id="334"/>
            <p14:sldId id="335"/>
            <p14:sldId id="336"/>
            <p14:sldId id="339"/>
            <p14:sldId id="340"/>
            <p14:sldId id="341"/>
            <p14:sldId id="342"/>
            <p14:sldId id="343"/>
            <p14:sldId id="331"/>
            <p14:sldId id="344"/>
            <p14:sldId id="345"/>
            <p14:sldId id="337"/>
            <p14:sldId id="338"/>
            <p14:sldId id="346"/>
            <p14:sldId id="347"/>
            <p14:sldId id="348"/>
            <p14:sldId id="310"/>
            <p14:sldId id="349"/>
            <p14:sldId id="351"/>
            <p14:sldId id="352"/>
            <p14:sldId id="353"/>
            <p14:sldId id="354"/>
            <p14:sldId id="355"/>
            <p14:sldId id="356"/>
            <p14:sldId id="350"/>
            <p14:sldId id="357"/>
            <p14:sldId id="371"/>
            <p14:sldId id="372"/>
            <p14:sldId id="373"/>
            <p14:sldId id="375"/>
            <p14:sldId id="379"/>
            <p14:sldId id="374"/>
            <p14:sldId id="358"/>
            <p14:sldId id="376"/>
            <p14:sldId id="377"/>
            <p14:sldId id="378"/>
            <p14:sldId id="366"/>
            <p14:sldId id="380"/>
            <p14:sldId id="381"/>
            <p14:sldId id="382"/>
            <p14:sldId id="383"/>
            <p14:sldId id="362"/>
            <p14:sldId id="384"/>
            <p14:sldId id="367"/>
            <p14:sldId id="385"/>
            <p14:sldId id="386"/>
            <p14:sldId id="364"/>
            <p14:sldId id="365"/>
            <p14:sldId id="387"/>
            <p14:sldId id="368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quali Dario" initials="PD" lastIdx="1" clrIdx="0">
    <p:extLst>
      <p:ext uri="{19B8F6BF-5375-455C-9EA6-DF929625EA0E}">
        <p15:presenceInfo xmlns:p15="http://schemas.microsoft.com/office/powerpoint/2012/main" userId="S-1-5-21-417365229-399659180-1714775081-2100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6536" autoAdjust="0"/>
  </p:normalViewPr>
  <p:slideViewPr>
    <p:cSldViewPr snapToGrid="0" snapToObjects="1">
      <p:cViewPr>
        <p:scale>
          <a:sx n="125" d="100"/>
          <a:sy n="125" d="100"/>
        </p:scale>
        <p:origin x="254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28/02/2018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125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2.1134" units="1/cm"/>
          <inkml:channelProperty channel="T" name="resolution" value="1" units="1/dev"/>
        </inkml:channelProperties>
      </inkml:inkSource>
      <inkml:timestamp xml:id="ts0" timeString="2018-02-20T10:45:57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6785 10832 0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28/02/2018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Permette di</a:t>
            </a:r>
            <a:r>
              <a:rPr lang="it-IT" baseline="0" dirty="0" smtClean="0"/>
              <a:t> definire il provisioning sia ad alta granularità, specificando le singole azioni da eseguire</a:t>
            </a:r>
          </a:p>
          <a:p>
            <a:r>
              <a:rPr lang="it-IT" baseline="0" dirty="0" smtClean="0"/>
              <a:t>Sia ad alta astrazione, fino al definire il provisioning come insime di «Responsabilità» che l’istanza ha nel sistema.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più è basato su Python, facilmente installabile con Pip</a:t>
            </a:r>
          </a:p>
          <a:p>
            <a:endParaRPr lang="it-IT" baseline="0" dirty="0" smtClean="0"/>
          </a:p>
          <a:p>
            <a:r>
              <a:rPr lang="it-IT" baseline="0" dirty="0" smtClean="0"/>
              <a:t>Sul target richiede python e un client ssh attivo</a:t>
            </a:r>
          </a:p>
          <a:p>
            <a:r>
              <a:rPr lang="it-IT" baseline="0" dirty="0" smtClean="0"/>
              <a:t>FINE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88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3</a:t>
            </a:r>
            <a:r>
              <a:rPr lang="it-IT" baseline="0" dirty="0" smtClean="0"/>
              <a:t> elementi fondamentali da conoscere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55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Molto molto simile</a:t>
            </a:r>
            <a:r>
              <a:rPr lang="it-IT" baseline="0" dirty="0" smtClean="0"/>
              <a:t> al configuration Managment, si aumenta il grado di astrazione.</a:t>
            </a:r>
          </a:p>
          <a:p>
            <a:endParaRPr lang="it-IT" baseline="0" dirty="0" smtClean="0"/>
          </a:p>
          <a:p>
            <a:r>
              <a:rPr lang="it-IT" baseline="0" dirty="0" smtClean="0"/>
              <a:t>Se posso utilizzare componenti di alto livello per il provisioning, allora posso fare lo stesso per creare e distruggere istanze nel cluster in base alla necessità.</a:t>
            </a:r>
          </a:p>
          <a:p>
            <a:r>
              <a:rPr lang="it-IT" baseline="0" dirty="0" smtClean="0"/>
              <a:t>Ovviamente con componenti di alto livello.</a:t>
            </a:r>
          </a:p>
          <a:p>
            <a:endParaRPr lang="it-IT" baseline="0" dirty="0" smtClean="0"/>
          </a:p>
          <a:p>
            <a:r>
              <a:rPr lang="it-IT" baseline="0" dirty="0" smtClean="0"/>
              <a:t>Stesse caratterstiche di integrazione, versioning, pipeline di deploy, ...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468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L’infrastruttura non è più un</a:t>
            </a:r>
            <a:r>
              <a:rPr lang="it-IT" baseline="0" dirty="0" smtClean="0"/>
              <a:t> insieme di istanze che stanno da qualche parte, ma un modello eseguibile e condiviso in grado di gestire in maniera autonoma il cluster.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8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Fry</a:t>
            </a:r>
            <a:r>
              <a:rPr lang="it-IT" baseline="0" dirty="0" smtClean="0"/>
              <a:t> Model: una volta che che il metodo è stato applicato non c’è modo di risaltire all’oggetto originale, o di replicare esattamente quello che è stato fatto.</a:t>
            </a:r>
          </a:p>
          <a:p>
            <a:endParaRPr lang="it-IT" baseline="0" dirty="0" smtClean="0"/>
          </a:p>
          <a:p>
            <a:r>
              <a:rPr lang="it-IT" baseline="0" dirty="0" smtClean="0"/>
              <a:t>Provisioning incrementale, adatto quando: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Difficile che un’istanza si disallinei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Poche istanze molto specializzate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09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Backed Model: abbiamo un modello strutturato</a:t>
            </a:r>
            <a:r>
              <a:rPr lang="it-IT" baseline="0" dirty="0" smtClean="0"/>
              <a:t> che permette di creare nuove istanze esattamente identiche</a:t>
            </a:r>
          </a:p>
          <a:p>
            <a:endParaRPr lang="it-IT" baseline="0" dirty="0" smtClean="0"/>
          </a:p>
          <a:p>
            <a:r>
              <a:rPr lang="it-IT" baseline="0" dirty="0" smtClean="0"/>
              <a:t>Comodo quando: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Comune che un’istanza si disallinei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Istanze piccole, tutte simili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Quindi comodo ed economico buttare e ripartire da zero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Non serve altro oltre il provisioning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8989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Ma</a:t>
            </a:r>
            <a:r>
              <a:rPr lang="it-IT" baseline="0" dirty="0" smtClean="0"/>
              <a:t> anche banalmente VirtualBox o molto molti altri providers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192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Posso</a:t>
            </a:r>
            <a:r>
              <a:rPr lang="it-IT" baseline="0" dirty="0" smtClean="0"/>
              <a:t> fare sia infrastruttura dinamica che immutable infrastructure </a:t>
            </a:r>
          </a:p>
          <a:p>
            <a:endParaRPr lang="it-IT" baseline="0" dirty="0" smtClean="0"/>
          </a:p>
          <a:p>
            <a:r>
              <a:rPr lang="it-IT" baseline="0" dirty="0" smtClean="0"/>
              <a:t>Creo istanza, provisioning con ansible, faccio snapshot e lo utilizzo come modello per terraform.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06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questo caso ansile non fa altro che pingare il target</a:t>
            </a:r>
          </a:p>
          <a:p>
            <a:endParaRPr lang="it-IT" dirty="0" smtClean="0"/>
          </a:p>
          <a:p>
            <a:r>
              <a:rPr lang="it-IT" dirty="0" smtClean="0"/>
              <a:t>Volendo anche provisioning con tool remoti, tipo script presenti a default sull’istanza o</a:t>
            </a:r>
            <a:r>
              <a:rPr lang="it-IT" baseline="0" dirty="0" smtClean="0"/>
              <a:t> chef/puppet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717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Kudu è una piattaforma</a:t>
            </a:r>
            <a:r>
              <a:rPr lang="it-IT" baseline="0" dirty="0" smtClean="0"/>
              <a:t> di storage che unisce i vantaggi di Hive e Hbase</a:t>
            </a:r>
          </a:p>
          <a:p>
            <a:endParaRPr lang="it-IT" baseline="0" dirty="0" smtClean="0"/>
          </a:p>
          <a:p>
            <a:r>
              <a:rPr lang="it-IT" baseline="0" dirty="0" smtClean="0"/>
              <a:t>Permette di fare query SQL</a:t>
            </a:r>
          </a:p>
          <a:p>
            <a:r>
              <a:rPr lang="it-IT" baseline="0" dirty="0" smtClean="0"/>
              <a:t>Mantenendo un indice degli elementi, quindi ha il concetto nativo di chiave primaria</a:t>
            </a:r>
          </a:p>
          <a:p>
            <a:endParaRPr lang="it-IT" baseline="0" dirty="0" smtClean="0"/>
          </a:p>
          <a:p>
            <a:r>
              <a:rPr lang="it-IT" baseline="0" dirty="0" smtClean="0"/>
              <a:t>Kudu, come impala, bypassa Map Reduce accedendo direttamente ai file, e definendo quindi un suo sistema di memorizzazione.</a:t>
            </a:r>
          </a:p>
          <a:p>
            <a:r>
              <a:rPr lang="it-IT" baseline="0" dirty="0" smtClean="0"/>
              <a:t>Kudu memorizza per colonna (invece che per righa), quindi molto comodo se si hanno molti elementi e poche colonne</a:t>
            </a:r>
          </a:p>
          <a:p>
            <a:endParaRPr lang="it-I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Partizioni nativamente presenti nella definizione della tabella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Ottimizza memorizzazione e accesso per tipo unico (della colonna)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Random Access diretto tramite indici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50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Parlare</a:t>
            </a:r>
            <a:r>
              <a:rPr lang="it-IT" baseline="0" dirty="0" smtClean="0"/>
              <a:t> brevemente del movimento: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Nato da Patrick Debois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Nel 2008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Conferenze in Belgio DevOpsDays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Pensato per espandere i concetti dell’Agile oltre la fase di Development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426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r>
              <a:rPr lang="it-IT" baseline="0" dirty="0" smtClean="0"/>
              <a:t> eseguito con Ansible, fa solo il ping, ma ovviamente pul fare tutto quello che vogliamo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7887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r>
              <a:rPr lang="it-IT" baseline="0" dirty="0" smtClean="0"/>
              <a:t> eseguito con Ansible, fa solo il ping, ma ovviamente pul fare tutto quello che vogliamo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72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Analizzare le due figure rapidamente</a:t>
            </a:r>
          </a:p>
          <a:p>
            <a:r>
              <a:rPr lang="it-IT" dirty="0" smtClean="0"/>
              <a:t>Ad</a:t>
            </a:r>
            <a:r>
              <a:rPr lang="it-IT" baseline="0" dirty="0" smtClean="0"/>
              <a:t> esempio noi DBE siamo una roba ibrida comunque più tendenti dal Ops</a:t>
            </a:r>
          </a:p>
          <a:p>
            <a:r>
              <a:rPr lang="it-IT" baseline="0" dirty="0" smtClean="0"/>
              <a:t>Mentre i Data Scientist sono puramente Dev</a:t>
            </a:r>
          </a:p>
          <a:p>
            <a:endParaRPr lang="it-IT" baseline="0" dirty="0" smtClean="0"/>
          </a:p>
          <a:p>
            <a:r>
              <a:rPr lang="it-IT" baseline="0" dirty="0" smtClean="0"/>
              <a:t>Noi facciamo entrambi i ruoli, e questo è un bene per il DevOps, siamo già predisposti...se dovessero falo quelli di Data Scientist sarebbe molto più complesso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37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Frase fondamentale, deve</a:t>
            </a:r>
            <a:r>
              <a:rPr lang="it-IT" baseline="0" dirty="0" smtClean="0"/>
              <a:t> essere letta in entrambe le direzioni!</a:t>
            </a:r>
          </a:p>
          <a:p>
            <a:endParaRPr lang="it-IT" baseline="0" dirty="0" smtClean="0"/>
          </a:p>
          <a:p>
            <a:r>
              <a:rPr lang="it-IT" baseline="0" dirty="0" smtClean="0"/>
              <a:t>Nel momento in cui il DevOps rompe le bariere, creando componenti software di alto livello anche per le fase di Deploy, monitoring, orchestration, instrumentation, provisioning, tipiche degli Ops.</a:t>
            </a:r>
          </a:p>
          <a:p>
            <a:endParaRPr lang="it-IT" baseline="0" dirty="0" smtClean="0"/>
          </a:p>
          <a:p>
            <a:r>
              <a:rPr lang="it-IT" baseline="0" dirty="0" smtClean="0"/>
              <a:t>Allora i Dev (che fanno la build del prodotto) saranno responsabili della sua esecuzione in produzione, allo stesso modo gli Ops (che fanno la build dell’architettura) saranno responsabili dell’ambiente di lavoro e del sistema di sviluppo/test dei Dev</a:t>
            </a:r>
          </a:p>
          <a:p>
            <a:endParaRPr lang="it-IT" baseline="0" dirty="0" smtClean="0"/>
          </a:p>
          <a:p>
            <a:r>
              <a:rPr lang="it-IT" baseline="0" dirty="0" smtClean="0"/>
              <a:t>Coresponsabilità in tutto il ciclo di vita</a:t>
            </a:r>
          </a:p>
          <a:p>
            <a:endParaRPr lang="it-IT" baseline="0" dirty="0" smtClean="0"/>
          </a:p>
          <a:p>
            <a:r>
              <a:rPr lang="it-IT" baseline="0" dirty="0" smtClean="0"/>
              <a:t>E sta resposabilità resta anche in post-produzione (non sul singolo ma su tutto il team).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19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Non</a:t>
            </a:r>
            <a:r>
              <a:rPr lang="it-IT" baseline="0" dirty="0" smtClean="0"/>
              <a:t> esiste un MANIFESTO, e questo è sia un bene che un male, da un lato stimola la condivisione e la discussione, dall’altro manca una linea guida.</a:t>
            </a:r>
          </a:p>
          <a:p>
            <a:endParaRPr lang="it-IT" baseline="0" dirty="0" smtClean="0"/>
          </a:p>
          <a:p>
            <a:r>
              <a:rPr lang="it-IT" baseline="0" dirty="0" smtClean="0"/>
              <a:t>Alcuni dicono che sia solo filosofia, altri che siano solo tools utilizzati in un contesto</a:t>
            </a:r>
          </a:p>
          <a:p>
            <a:r>
              <a:rPr lang="it-IT" baseline="0" dirty="0" smtClean="0"/>
              <a:t>Io credo che sia un misto di entrambi i fattori.</a:t>
            </a:r>
          </a:p>
          <a:p>
            <a:endParaRPr lang="it-I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Serve una base culturale e un cambio di mindset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I tools sono FONDAMENTALI per gestire e strutturare questo cambiamento</a:t>
            </a:r>
          </a:p>
          <a:p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444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Il grosso problema del provisioning è che è</a:t>
            </a:r>
            <a:r>
              <a:rPr lang="it-IT" baseline="0" dirty="0" smtClean="0"/>
              <a:t> un </a:t>
            </a:r>
            <a:r>
              <a:rPr lang="it-IT" b="1" baseline="0" dirty="0" smtClean="0"/>
              <a:t>lavoraccio</a:t>
            </a:r>
          </a:p>
          <a:p>
            <a:endParaRPr lang="it-IT" baseline="0" dirty="0" smtClean="0"/>
          </a:p>
          <a:p>
            <a:r>
              <a:rPr lang="it-IT" baseline="0" dirty="0" smtClean="0"/>
              <a:t>Servono persone specializzate che sanno esattamente quello che fanno</a:t>
            </a:r>
          </a:p>
          <a:p>
            <a:r>
              <a:rPr lang="it-IT" baseline="0" dirty="0" smtClean="0"/>
              <a:t>I sistemisti sono molto rari</a:t>
            </a:r>
          </a:p>
          <a:p>
            <a:endParaRPr lang="it-IT" baseline="0" dirty="0" smtClean="0"/>
          </a:p>
          <a:p>
            <a:r>
              <a:rPr lang="it-IT" baseline="0" dirty="0" smtClean="0"/>
              <a:t>Sarebbe molto molto più semplice se si potessero utilizzare tool di alto livello in grado di colmare questa complessità</a:t>
            </a:r>
          </a:p>
          <a:p>
            <a:endParaRPr lang="it-IT" baseline="0" dirty="0" smtClean="0"/>
          </a:p>
          <a:p>
            <a:r>
              <a:rPr lang="it-IT" baseline="0" dirty="0" smtClean="0"/>
              <a:t>«stessi strumenti del prodotto sviluppato» = test, versionamento, pipeline di deploy, documentazione, ...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300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297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 giorno d’oggi si</a:t>
            </a:r>
            <a:r>
              <a:rPr lang="it-IT" baseline="0" dirty="0" smtClean="0"/>
              <a:t> utilizzano script per il provisioning</a:t>
            </a:r>
          </a:p>
          <a:p>
            <a:r>
              <a:rPr lang="it-IT" baseline="0" dirty="0" smtClean="0"/>
              <a:t>Script complessi, scritti da persone specializzate, dal quale tutto il team inevitabilmente dipende.</a:t>
            </a:r>
          </a:p>
          <a:p>
            <a:endParaRPr lang="it-IT" baseline="0" dirty="0" smtClean="0"/>
          </a:p>
          <a:p>
            <a:r>
              <a:rPr lang="it-IT" baseline="0" dirty="0" smtClean="0"/>
              <a:t>Servono dei tool che colmino questi problemi: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Di facile comprensione -&gt; auto documentati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Facilmente condivisibili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Indipendenti dal contesto o dalla persona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Facili da automatizzare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Ovviamente idempotenti e convergenti in modo da minimizzare i problemi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262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Nella</a:t>
            </a:r>
            <a:r>
              <a:rPr lang="it-IT" baseline="0" dirty="0" smtClean="0"/>
              <a:t> tesi e in questo seminario mi sono basato su Ansible il quale credo unisca li vantaggi di entrambi i metodi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541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configuration-management.git" TargetMode="Externa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infrastructure-as-a-code.git" TargetMode="Externa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latest/index.html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rraform.io/docs/providers/google/index.html" TargetMode="External"/><Relationship Id="rId5" Type="http://schemas.openxmlformats.org/officeDocument/2006/relationships/hyperlink" Target="https://www.terraform.io/docs/index.html" TargetMode="External"/><Relationship Id="rId4" Type="http://schemas.openxmlformats.org/officeDocument/2006/relationships/hyperlink" Target="http://docs.ansible.com/ansible/latest/modules_by_category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Management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CONfiguration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«Eseguire il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Provisioning</a:t>
            </a:r>
            <a:r>
              <a:rPr lang="it-IT" sz="2800" dirty="0"/>
              <a:t> delle istanze del sistema usando componenti software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/>
              <a:t>, gestibili con gli stessi strumenti del prodotto sviluppato»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Idempotenza &amp; convergenza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Idempotenza</a:t>
            </a:r>
            <a:r>
              <a:rPr lang="it-IT" dirty="0" smtClean="0"/>
              <a:t> = L’applicazione multipla della stessa operazione, dopo la prima esecuzione, non ha effetti sul sistema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Convergenza</a:t>
            </a:r>
            <a:r>
              <a:rPr lang="it-IT" dirty="0" smtClean="0"/>
              <a:t> = un’operazione è eseguita se e soltanto se è strettamente necessario.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 via script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Comprensione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Condivisione tra i membri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Dipendenza dalle Abitudini del singolo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Complessa automazione della configurazione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Nessuna garanzia di Idempotenza e Convergenza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sequenza di azioni</a:t>
            </a:r>
            <a:r>
              <a:rPr lang="it-IT" dirty="0" smtClean="0"/>
              <a:t> da eseguire per raggiungere lo stato desiderato.</a:t>
            </a:r>
          </a:p>
          <a:p>
            <a:endParaRPr lang="it-IT" dirty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Massimo controllo </a:t>
            </a:r>
            <a:r>
              <a:rPr lang="it-IT" dirty="0" smtClean="0"/>
              <a:t>ma necessità di conoscere il processo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4" y="1529131"/>
            <a:ext cx="2565583" cy="2745176"/>
          </a:xfrm>
        </p:spPr>
      </p:pic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IMPERATIVO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1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Stato da raggiungere, </a:t>
            </a:r>
            <a:r>
              <a:rPr lang="it-IT" dirty="0" smtClean="0"/>
              <a:t>specificato in modo Descrittivo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ASTRAZIONE </a:t>
            </a:r>
            <a:r>
              <a:rPr lang="it-IT" dirty="0" smtClean="0"/>
              <a:t>ma perdita del controllo nel dettaglio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DICHIARATIVO</a:t>
            </a:r>
            <a:endParaRPr lang="it-I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86" y="2149874"/>
            <a:ext cx="4588386" cy="1612836"/>
          </a:xfrm>
        </p:spPr>
      </p:pic>
    </p:spTree>
    <p:extLst>
      <p:ext uri="{BB962C8B-B14F-4D97-AF65-F5344CB8AC3E}">
        <p14:creationId xmlns:p14="http://schemas.microsoft.com/office/powerpoint/2010/main" val="179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60942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sequeza di azioni astratte in forma di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Roles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AGENT-LESS</a:t>
            </a:r>
            <a:r>
              <a:rPr lang="it-IT" dirty="0" smtClean="0"/>
              <a:t> basato su SSH e Python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MODULARITA’ </a:t>
            </a:r>
            <a:r>
              <a:rPr lang="it-IT" dirty="0"/>
              <a:t>e </a:t>
            </a:r>
            <a:r>
              <a:rPr lang="it-IT" dirty="0" smtClean="0"/>
              <a:t>customizzazione al livello di dettaglio desiderato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IBRIDO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6" y="1585399"/>
            <a:ext cx="2234683" cy="2749778"/>
          </a:xfrm>
        </p:spPr>
      </p:pic>
    </p:spTree>
    <p:extLst>
      <p:ext uri="{BB962C8B-B14F-4D97-AF65-F5344CB8AC3E}">
        <p14:creationId xmlns:p14="http://schemas.microsoft.com/office/powerpoint/2010/main" val="127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Tool di CM ibrido, unisce i vantaggi degli approcci Imperativo e Dichiarativo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specificare la configurazione come sequenza di azioni, o come astrazione di 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 smtClean="0"/>
              <a:t>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Provisioning Agent–less basato su SSH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8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4421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= modulo auto – contenuto, scritto in YAML che descrive la configurazione da applicare ad un’istanza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INVENTORY</a:t>
            </a:r>
            <a:r>
              <a:rPr lang="it-IT" dirty="0" smtClean="0"/>
              <a:t> </a:t>
            </a:r>
            <a:r>
              <a:rPr lang="it-IT" dirty="0"/>
              <a:t>= modulo auto – contenuto, scritto in </a:t>
            </a:r>
            <a:r>
              <a:rPr lang="it-IT" dirty="0" smtClean="0"/>
              <a:t>YAML, che definisce i target del provisioning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ROLE</a:t>
            </a:r>
            <a:r>
              <a:rPr lang="it-IT" dirty="0" smtClean="0"/>
              <a:t> </a:t>
            </a:r>
            <a:r>
              <a:rPr lang="it-IT" dirty="0"/>
              <a:t>= </a:t>
            </a:r>
            <a:r>
              <a:rPr lang="it-IT" dirty="0" smtClean="0"/>
              <a:t>Astrazione standalone di una configurazione del sistema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44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mattina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31059"/>
          </a:xfrm>
        </p:spPr>
        <p:txBody>
          <a:bodyPr/>
          <a:lstStyle/>
          <a:p>
            <a:r>
              <a:rPr lang="it-IT" dirty="0" smtClean="0"/>
              <a:t>Introduzione</a:t>
            </a:r>
          </a:p>
          <a:p>
            <a:r>
              <a:rPr lang="it-IT" dirty="0" smtClean="0"/>
              <a:t>Dev &amp; Ops</a:t>
            </a:r>
          </a:p>
          <a:p>
            <a:r>
              <a:rPr lang="it-IT" dirty="0" smtClean="0"/>
              <a:t>Best Practicies</a:t>
            </a:r>
          </a:p>
          <a:p>
            <a:r>
              <a:rPr lang="it-IT" dirty="0" smtClean="0"/>
              <a:t>Configuration Management </a:t>
            </a:r>
          </a:p>
          <a:p>
            <a:r>
              <a:rPr lang="it-IT" dirty="0" smtClean="0"/>
              <a:t>Infrastrucutre As a Code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PLAYBOOK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3797713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il target del Provisioning e la sequenza di task da applicare.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Yum e get_url sono moduli che racchiudono un comportamento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Target definiti tramite labels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25" y="1262262"/>
            <a:ext cx="4387804" cy="34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INVENTORY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014801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Inventory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le istanze target</a:t>
            </a:r>
          </a:p>
          <a:p>
            <a:pPr marL="0" indent="0">
              <a:buNone/>
            </a:pPr>
            <a:r>
              <a:rPr lang="it-IT" dirty="0" smtClean="0"/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gruppi di istanze identificate da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Usare regex nei nomi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Configurare parametri specifici di istanza (porta, utente, chiave, ...)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8" y="1967918"/>
            <a:ext cx="3615131" cy="1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ROLE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106899" cy="356629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Componente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standalone</a:t>
            </a:r>
            <a:r>
              <a:rPr lang="it-IT" dirty="0" smtClean="0"/>
              <a:t> che racchiude e definisce una responsabilità nel sistema.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Arricchito da tasks, variabili, tests, hadlers, documentazione, metadati.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Condivisione e distribuzione su Ansible Galaxy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0" y="2011935"/>
            <a:ext cx="3375672" cy="2066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2600" y="38995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760" y="383616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 smtClean="0"/>
              <a:t>«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orchestration</a:t>
            </a:r>
            <a:r>
              <a:rPr lang="it-IT" sz="2800" dirty="0" smtClean="0"/>
              <a:t> dell’infrastruttura con componenti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eseguibili</a:t>
            </a:r>
            <a:r>
              <a:rPr lang="it-IT" sz="2800" dirty="0" smtClean="0"/>
              <a:t>,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 smtClean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 smtClean="0"/>
              <a:t>, gestibili con gli stessi strumenti del prodotto sviluppato»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72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Iac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Infrastruttura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Modello eseguibile, Convergente, Idempotente 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Replicabile </a:t>
            </a:r>
            <a:r>
              <a:rPr lang="it-IT" dirty="0"/>
              <a:t>in grado di essere compreso ed utilizzato da tutti i membri del </a:t>
            </a:r>
            <a:r>
              <a:rPr lang="it-IT" dirty="0" smtClean="0"/>
              <a:t>team.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Nessuna dipendenza da un team di sistemisti o da complessi script bash.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 DINAMICA – FRY MODEL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7" y="1247187"/>
            <a:ext cx="7844593" cy="3555463"/>
          </a:xfrm>
        </p:spPr>
      </p:pic>
    </p:spTree>
    <p:extLst>
      <p:ext uri="{BB962C8B-B14F-4D97-AF65-F5344CB8AC3E}">
        <p14:creationId xmlns:p14="http://schemas.microsoft.com/office/powerpoint/2010/main" val="30330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IMMUTABLE INFRASTRUCTURE – BAKED MODEL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4" y="918160"/>
            <a:ext cx="6159838" cy="4082474"/>
          </a:xfrm>
        </p:spPr>
      </p:pic>
    </p:spTree>
    <p:extLst>
      <p:ext uri="{BB962C8B-B14F-4D97-AF65-F5344CB8AC3E}">
        <p14:creationId xmlns:p14="http://schemas.microsoft.com/office/powerpoint/2010/main" val="39310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75" y="1133343"/>
            <a:ext cx="3637164" cy="3711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3" y="1237671"/>
            <a:ext cx="4248128" cy="3503874"/>
          </a:xfrm>
        </p:spPr>
        <p:txBody>
          <a:bodyPr/>
          <a:lstStyle/>
          <a:p>
            <a:r>
              <a:rPr lang="it-IT" dirty="0" smtClean="0"/>
              <a:t>Orchestration di infrastrutture Cloud sui più comuni Cloud Providers ( GCP, AWS, Docker, OpenStack, ...)</a:t>
            </a:r>
          </a:p>
          <a:p>
            <a:endParaRPr lang="it-IT" dirty="0"/>
          </a:p>
          <a:p>
            <a:r>
              <a:rPr lang="it-IT" dirty="0" smtClean="0"/>
              <a:t>Oltre a numerosi servizi standard (GitHub, Slack, DNS, ...)</a:t>
            </a:r>
          </a:p>
          <a:p>
            <a:endParaRPr lang="it-IT" dirty="0"/>
          </a:p>
          <a:p>
            <a:r>
              <a:rPr lang="it-IT" dirty="0" smtClean="0"/>
              <a:t>Esecuzione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Agent–less</a:t>
            </a:r>
            <a:r>
              <a:rPr lang="it-IT" dirty="0" smtClean="0"/>
              <a:t> via SSH, idempotente e convergente.</a:t>
            </a:r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2" y="1204355"/>
            <a:ext cx="4248128" cy="3503874"/>
          </a:xfrm>
        </p:spPr>
        <p:txBody>
          <a:bodyPr/>
          <a:lstStyle/>
          <a:p>
            <a:r>
              <a:rPr lang="it-IT" dirty="0" smtClean="0"/>
              <a:t>Configurazione Dichiarativa, specifica 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Stato Desiderato</a:t>
            </a:r>
            <a:r>
              <a:rPr lang="it-IT" dirty="0" smtClean="0"/>
              <a:t>.</a:t>
            </a:r>
          </a:p>
          <a:p>
            <a:r>
              <a:rPr lang="it-IT" dirty="0" smtClean="0"/>
              <a:t>Terraform si occupa di trovare il modo migliore per raggiungerlo.</a:t>
            </a:r>
          </a:p>
          <a:p>
            <a:endParaRPr lang="it-IT" dirty="0"/>
          </a:p>
          <a:p>
            <a:r>
              <a:rPr lang="it-IT" dirty="0" smtClean="0"/>
              <a:t>Esecuzione idempotente basata sullo stato attuale e sulle azioni passate di Terraform.</a:t>
            </a:r>
          </a:p>
          <a:p>
            <a:endParaRPr lang="it-IT" dirty="0" smtClean="0"/>
          </a:p>
          <a:p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Plan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Componente eseguibile che rappresenta lo snapshot di un’infrastruttura cloud. Replicabile a piacimento.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28" y="1131613"/>
            <a:ext cx="3600000" cy="37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8767" cy="90490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Terraform permette di eseguire il Provisioning con Tool esterni...</a:t>
            </a:r>
          </a:p>
          <a:p>
            <a:pPr marL="0" indent="0">
              <a:buNone/>
            </a:pPr>
            <a:r>
              <a:rPr lang="it-IT" dirty="0" smtClean="0"/>
              <a:t> ...come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Ansible</a:t>
            </a:r>
            <a:r>
              <a:rPr lang="it-IT" dirty="0" smtClean="0"/>
              <a:t>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15" y="2499799"/>
            <a:ext cx="5583631" cy="2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white"/>
                </a:solidFill>
                <a:cs typeface="Arial"/>
              </a:rPr>
              <a:t>Possibilità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di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Scalare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il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Sistema a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piacimento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in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modo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Idempotente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Convergente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e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Replicabile</a:t>
            </a:r>
            <a:endParaRPr lang="en-US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1615" y="1997007"/>
            <a:ext cx="8040770" cy="1267896"/>
          </a:xfrm>
        </p:spPr>
        <p:txBody>
          <a:bodyPr/>
          <a:lstStyle/>
          <a:p>
            <a:r>
              <a:rPr lang="it-IT" dirty="0" smtClean="0"/>
              <a:t>cm + iac</a:t>
            </a:r>
            <a:br>
              <a:rPr lang="it-IT" dirty="0" smtClean="0"/>
            </a:br>
            <a:r>
              <a:rPr lang="it-IT" sz="3000" dirty="0" smtClean="0"/>
              <a:t>=</a:t>
            </a:r>
            <a:br>
              <a:rPr lang="it-IT" sz="3000" dirty="0" smtClean="0"/>
            </a:br>
            <a:r>
              <a:rPr lang="it-IT" sz="3000" dirty="0" smtClean="0"/>
              <a:t>Creazione e provisioning automatico by-need</a:t>
            </a:r>
            <a:br>
              <a:rPr lang="it-IT" sz="3000" dirty="0" smtClean="0"/>
            </a:b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00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Sistema basato su due nodi: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Cloudera</a:t>
            </a:r>
            <a:r>
              <a:rPr lang="it-IT" dirty="0" smtClean="0"/>
              <a:t>: nodo storage, ospita il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Worker</a:t>
            </a:r>
            <a:r>
              <a:rPr lang="it-IT" dirty="0" smtClean="0"/>
              <a:t>: nodo di elaborazione, ospita il sistema di raccomandazione.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it-IT" dirty="0" smtClean="0"/>
              <a:t>Come creare queste istanze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rapidamente</a:t>
            </a:r>
            <a:r>
              <a:rPr lang="it-IT" dirty="0" smtClean="0"/>
              <a:t> e in modo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automatico</a:t>
            </a:r>
            <a:r>
              <a:rPr lang="it-IT" dirty="0" smtClean="0"/>
              <a:t> ??</a:t>
            </a:r>
          </a:p>
          <a:p>
            <a:pPr algn="ctr"/>
            <a:endParaRPr lang="it-IT" dirty="0"/>
          </a:p>
          <a:p>
            <a:pPr algn="ctr"/>
            <a:r>
              <a:rPr lang="it-IT" sz="3200" b="1" cap="all" dirty="0">
                <a:solidFill>
                  <a:schemeClr val="tx2"/>
                </a:solidFill>
                <a:latin typeface="Arial"/>
                <a:cs typeface="Arial"/>
              </a:rPr>
              <a:t>CM + IaC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02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b="14120"/>
          <a:stretch>
            <a:fillRect/>
          </a:stretch>
        </p:blipFill>
        <p:spPr>
          <a:xfrm>
            <a:off x="0" y="1250950"/>
            <a:ext cx="9144000" cy="3695700"/>
          </a:xfr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Responsabilità nel sistema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5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Ogni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responsabilità </a:t>
            </a:r>
            <a:r>
              <a:rPr lang="it-IT" dirty="0" smtClean="0"/>
              <a:t>nel sistema deve essere convertita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Ruolo</a:t>
            </a:r>
            <a:r>
              <a:rPr lang="it-IT" dirty="0" smtClean="0"/>
              <a:t>.</a:t>
            </a:r>
          </a:p>
          <a:p>
            <a:r>
              <a:rPr lang="it-IT" dirty="0" smtClean="0"/>
              <a:t>Elementi indipendenti e semplici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Cloudera CDH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Oracle JDK 1.7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Spark 2.2.0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Ansible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Terraform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Ambiente di esecuzione del processo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Identificare i ruoli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11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4079"/>
            <a:ext cx="3540804" cy="373086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66182" y="1663368"/>
            <a:ext cx="4275833" cy="27957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Ruoli ansible – esempi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80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161668"/>
            <a:ext cx="3965470" cy="3807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Ruoli ansible - esempi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61" y="1411524"/>
            <a:ext cx="3578936" cy="3319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59" y="1160806"/>
            <a:ext cx="1802774" cy="1189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0837" y="1160806"/>
            <a:ext cx="1868485" cy="129294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2005754" y="1543092"/>
            <a:ext cx="605805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ight Arrow 10"/>
          <p:cNvSpPr/>
          <p:nvPr/>
        </p:nvSpPr>
        <p:spPr>
          <a:xfrm rot="1195018">
            <a:off x="4066630" y="2400187"/>
            <a:ext cx="738401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285" y="2012996"/>
            <a:ext cx="2053487" cy="143846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293296" y="2244322"/>
            <a:ext cx="567466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3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8047371" cy="24622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Automatizzare il processo di deployment (idealmente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onE-click-deploy</a:t>
            </a:r>
            <a:r>
              <a:rPr lang="it-IT" dirty="0" smtClean="0"/>
              <a:t>) in modo da aumentare notevolmente la frequenza dei rilasci.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Migliorare la qualità del prodotto sviluppato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Aumentare la coesione e collaborazione all’interno del team, migliorando la qualità del lavoro.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IAM e accesso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Apri Google Cloud Platform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 un nuovo progetto (dagli un nome sensato)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Dal menù in alto a sinistra</a:t>
            </a:r>
          </a:p>
          <a:p>
            <a:pPr marL="882900" lvl="5" indent="-342900">
              <a:buFont typeface="+mj-lt"/>
              <a:buAutoNum type="arabicPeriod"/>
            </a:pPr>
            <a:r>
              <a:rPr lang="it-IT" dirty="0" smtClean="0"/>
              <a:t>IAM e Amministrazione</a:t>
            </a:r>
          </a:p>
          <a:p>
            <a:pPr marL="882900" lvl="5" indent="-342900">
              <a:buFont typeface="+mj-lt"/>
              <a:buAutoNum type="arabicPeriod"/>
            </a:pPr>
            <a:r>
              <a:rPr lang="it-IT" dirty="0" smtClean="0"/>
              <a:t>Account di Servizio</a:t>
            </a:r>
          </a:p>
          <a:p>
            <a:pPr marL="882900" lvl="5" indent="-342900">
              <a:buFont typeface="+mj-lt"/>
              <a:buAutoNum type="arabicPeriod"/>
            </a:pPr>
            <a:r>
              <a:rPr lang="it-IT" dirty="0" smtClean="0"/>
              <a:t>Crea Account di servizio</a:t>
            </a:r>
          </a:p>
          <a:p>
            <a:pPr marL="882900" lvl="5" indent="-342900">
              <a:buFont typeface="+mj-lt"/>
              <a:buAutoNum type="arabicPeriod"/>
            </a:pPr>
            <a:r>
              <a:rPr lang="it-IT" dirty="0" smtClean="0"/>
              <a:t>Ruolo -&gt; Progetto -&gt; Proprietario</a:t>
            </a:r>
          </a:p>
          <a:p>
            <a:pPr marL="882900" lvl="5" indent="-342900">
              <a:buFont typeface="+mj-lt"/>
              <a:buAutoNum type="arabicPeriod"/>
            </a:pPr>
            <a:r>
              <a:rPr lang="it-IT" dirty="0" smtClean="0"/>
              <a:t>Fornisci chiave privata -&gt; JSON</a:t>
            </a:r>
          </a:p>
          <a:p>
            <a:pPr marL="882900" lvl="5" indent="-342900">
              <a:buFont typeface="+mj-lt"/>
              <a:buAutoNum type="arabicPeriod"/>
            </a:pPr>
            <a:r>
              <a:rPr lang="it-IT" dirty="0" smtClean="0"/>
              <a:t>CREA (salva il json)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86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Istanza GCE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Apri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Compute Engine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 Istanza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2 vCPU 7,5 GB di memoria.</a:t>
            </a:r>
            <a:br>
              <a:rPr lang="it-IT" dirty="0" smtClean="0"/>
            </a:br>
            <a:r>
              <a:rPr lang="it-IT" dirty="0" smtClean="0"/>
              <a:t>Centos 7, 20 GB</a:t>
            </a:r>
            <a:br>
              <a:rPr lang="it-IT" dirty="0" smtClean="0"/>
            </a:br>
            <a:r>
              <a:rPr lang="it-IT" dirty="0" smtClean="0"/>
              <a:t>Consenti </a:t>
            </a:r>
            <a:r>
              <a:rPr lang="it-IT" dirty="0" smtClean="0"/>
              <a:t>traffico HTTP e HTTPS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Gestione dischi, rete, ssh</a:t>
            </a:r>
            <a:br>
              <a:rPr lang="it-IT" dirty="0" smtClean="0"/>
            </a:br>
            <a:r>
              <a:rPr lang="it-IT" dirty="0" smtClean="0"/>
              <a:t>Networking, metti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tag sensato</a:t>
            </a:r>
            <a:r>
              <a:rPr lang="it-IT" dirty="0" smtClean="0"/>
              <a:t>, tipo worker</a:t>
            </a:r>
            <a:br>
              <a:rPr lang="it-IT" dirty="0" smtClean="0"/>
            </a:br>
            <a:r>
              <a:rPr lang="it-IT" dirty="0" smtClean="0"/>
              <a:t>Salva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32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Diritti di istanza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0494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Arresta l’istanza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Selezionala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Modifica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Account di Servizio (l’ultima opzione)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Seleziona l’account di prima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Avvia l’istanza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31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Chiavi sull’istanza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573852" y="1401951"/>
            <a:ext cx="7968163" cy="352971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Accedi all’istanza (pulsantino SSH o da client tipo Mobax)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>
                <a:solidFill>
                  <a:schemeClr val="tx2"/>
                </a:solidFill>
                <a:latin typeface="Arial"/>
                <a:cs typeface="Arial"/>
              </a:rPr>
              <a:t>ssh-keygen –t rsa –f /home/[utente]/.ssh/ansible-rsa – c [utente]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>
                <a:solidFill>
                  <a:schemeClr val="tx2"/>
                </a:solidFill>
                <a:latin typeface="Arial"/>
                <a:cs typeface="Arial"/>
              </a:rPr>
              <a:t>Non mettere la PASSPHRASE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Apri </a:t>
            </a:r>
            <a:r>
              <a:rPr lang="it-IT" dirty="0" smtClean="0"/>
              <a:t>e copia la chiave pubblica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Apri Google Cloud Platform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Compute Engine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Metadati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Chiavi SSH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 una chiave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SSH</a:t>
            </a:r>
            <a:r>
              <a:rPr lang="it-IT" dirty="0" smtClean="0"/>
              <a:t> e </a:t>
            </a:r>
            <a:r>
              <a:rPr lang="it-IT" dirty="0" smtClean="0"/>
              <a:t>inserisci la chiave pubblica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Copia la chiave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JSON</a:t>
            </a:r>
            <a:r>
              <a:rPr lang="it-IT" dirty="0" smtClean="0"/>
              <a:t> </a:t>
            </a:r>
            <a:r>
              <a:rPr lang="it-IT" dirty="0" smtClean="0"/>
              <a:t>sull’istanza GCE </a:t>
            </a:r>
            <a:r>
              <a:rPr lang="it-IT" sz="1400" dirty="0" smtClean="0"/>
              <a:t>(in alto a destra, ingranaggio, carica file)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22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sz="1400" dirty="0" smtClean="0"/>
              <a:t>sudo su</a:t>
            </a:r>
          </a:p>
          <a:p>
            <a:r>
              <a:rPr lang="it-IT" sz="1400" dirty="0"/>
              <a:t>m</a:t>
            </a:r>
            <a:r>
              <a:rPr lang="it-IT" sz="1400" dirty="0" smtClean="0"/>
              <a:t>kdir /root/.ssh</a:t>
            </a:r>
            <a:br>
              <a:rPr lang="it-IT" sz="1400" dirty="0" smtClean="0"/>
            </a:br>
            <a:r>
              <a:rPr lang="it-IT" sz="1400" dirty="0" smtClean="0"/>
              <a:t>vi /root/.ssh/config</a:t>
            </a:r>
          </a:p>
          <a:p>
            <a:r>
              <a:rPr lang="it-IT" sz="1400" dirty="0"/>
              <a:t>	StrictHostKeyChecking no</a:t>
            </a:r>
            <a:br>
              <a:rPr lang="it-IT" sz="1400" dirty="0"/>
            </a:br>
            <a:r>
              <a:rPr lang="it-IT" sz="1400" dirty="0" smtClean="0"/>
              <a:t>	UserKnownHostsFile </a:t>
            </a:r>
            <a:r>
              <a:rPr lang="it-IT" sz="1400" dirty="0"/>
              <a:t>/</a:t>
            </a:r>
            <a:r>
              <a:rPr lang="it-IT" sz="1400" dirty="0" smtClean="0"/>
              <a:t>dev/null</a:t>
            </a:r>
          </a:p>
          <a:p>
            <a:r>
              <a:rPr lang="it-IT" sz="1400" dirty="0" smtClean="0"/>
              <a:t>chmod 600 </a:t>
            </a:r>
            <a:r>
              <a:rPr lang="it-IT" sz="1400" dirty="0"/>
              <a:t>/root/.</a:t>
            </a:r>
            <a:r>
              <a:rPr lang="it-IT" sz="1400" dirty="0" smtClean="0"/>
              <a:t>ssh/config</a:t>
            </a:r>
          </a:p>
          <a:p>
            <a:r>
              <a:rPr lang="it-IT" sz="1400" dirty="0" smtClean="0"/>
              <a:t>exit</a:t>
            </a:r>
            <a:endParaRPr lang="it-IT" sz="1400" dirty="0"/>
          </a:p>
          <a:p>
            <a:endParaRPr lang="it-IT" sz="1200" dirty="0" smtClean="0"/>
          </a:p>
          <a:p>
            <a:endParaRPr lang="it-IT" sz="1200" dirty="0"/>
          </a:p>
          <a:p>
            <a:endParaRPr lang="it-IT" sz="1200" dirty="0" smtClean="0"/>
          </a:p>
          <a:p>
            <a:endParaRPr lang="it-IT" sz="1200" dirty="0"/>
          </a:p>
          <a:p>
            <a:r>
              <a:rPr lang="it-IT" sz="1200" dirty="0" smtClean="0"/>
              <a:t>(non vogliamo errori causati da IP dinamici)</a:t>
            </a:r>
          </a:p>
          <a:p>
            <a:r>
              <a:rPr lang="it-IT" sz="1200" dirty="0"/>
              <a:t>	</a:t>
            </a:r>
            <a:r>
              <a:rPr lang="it-IT" sz="1200" dirty="0" smtClean="0"/>
              <a:t/>
            </a:r>
            <a:br>
              <a:rPr lang="it-IT" sz="1200" dirty="0" smtClean="0"/>
            </a:br>
            <a:endParaRPr lang="it-IT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sz="1400" dirty="0"/>
              <a:t>vi /home/[UTENTE]/.ssh/config</a:t>
            </a:r>
          </a:p>
          <a:p>
            <a:r>
              <a:rPr lang="it-IT" sz="1400" dirty="0"/>
              <a:t>	StrictHostKeyChecking no</a:t>
            </a:r>
            <a:br>
              <a:rPr lang="it-IT" sz="1400" dirty="0"/>
            </a:br>
            <a:r>
              <a:rPr lang="it-IT" sz="1400" dirty="0"/>
              <a:t>	UserKnownHostsFile /dev/null</a:t>
            </a:r>
          </a:p>
          <a:p>
            <a:r>
              <a:rPr lang="it-IT" sz="1400" dirty="0"/>
              <a:t>chmod 600 /home/[UTENTE]/.ssh/config</a:t>
            </a:r>
          </a:p>
          <a:p>
            <a:endParaRPr lang="it-IT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SSH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443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5400" dirty="0" smtClean="0"/>
              <a:t>Pratica – ansible 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12159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Accedi all’istanza </a:t>
            </a:r>
            <a:r>
              <a:rPr lang="it-IT" dirty="0" smtClean="0"/>
              <a:t>GCE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>
                <a:solidFill>
                  <a:schemeClr val="tx2"/>
                </a:solidFill>
                <a:latin typeface="Arial"/>
                <a:cs typeface="Arial"/>
              </a:rPr>
              <a:t>sudo yum </a:t>
            </a:r>
            <a:r>
              <a:rPr lang="it-IT" dirty="0">
                <a:solidFill>
                  <a:schemeClr val="tx2"/>
                </a:solidFill>
                <a:latin typeface="Arial"/>
                <a:cs typeface="Arial"/>
              </a:rPr>
              <a:t>install git python-devel python-pip </a:t>
            </a:r>
            <a:r>
              <a:rPr lang="it-IT" dirty="0" smtClean="0">
                <a:solidFill>
                  <a:schemeClr val="tx2"/>
                </a:solidFill>
                <a:latin typeface="Arial"/>
                <a:cs typeface="Arial"/>
              </a:rPr>
              <a:t>ansible –y</a:t>
            </a:r>
            <a:br>
              <a:rPr lang="it-IT" dirty="0" smtClean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it-IT" dirty="0" smtClean="0">
                <a:solidFill>
                  <a:schemeClr val="tx2"/>
                </a:solidFill>
                <a:cs typeface="Arial"/>
              </a:rPr>
              <a:t>git </a:t>
            </a:r>
            <a:r>
              <a:rPr lang="it-IT" dirty="0">
                <a:solidFill>
                  <a:schemeClr val="tx2"/>
                </a:solidFill>
                <a:cs typeface="Arial"/>
              </a:rPr>
              <a:t>clone </a:t>
            </a:r>
            <a:r>
              <a:rPr lang="it-IT" dirty="0">
                <a:solidFill>
                  <a:schemeClr val="tx2"/>
                </a:solidFill>
                <a:cs typeface="Arial"/>
                <a:hlinkClick r:id="rId2"/>
              </a:rPr>
              <a:t>https://</a:t>
            </a:r>
            <a:r>
              <a:rPr lang="it-IT" dirty="0" smtClean="0">
                <a:solidFill>
                  <a:schemeClr val="tx2"/>
                </a:solidFill>
                <a:cs typeface="Arial"/>
                <a:hlinkClick r:id="rId2"/>
              </a:rPr>
              <a:t>github.com/endless-upgrade/configuration-management.git</a:t>
            </a:r>
            <a:endParaRPr lang="it-IT" dirty="0" smtClean="0">
              <a:solidFill>
                <a:schemeClr val="tx2"/>
              </a:solidFill>
              <a:cs typeface="Arial"/>
            </a:endParaRPr>
          </a:p>
          <a:p>
            <a:pPr marL="0" indent="0"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it-IT" dirty="0">
                <a:solidFill>
                  <a:schemeClr val="tx2"/>
                </a:solidFill>
                <a:latin typeface="Arial"/>
                <a:cs typeface="Arial"/>
              </a:rPr>
              <a:t>cd configuration-management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Qui trovi alcuni interessanti ruoli e playbook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716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Comandi utili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63" y="1161668"/>
            <a:ext cx="6270739" cy="368421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Creare un role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7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Comandi utili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573852" y="1401950"/>
            <a:ext cx="7968163" cy="3322449"/>
          </a:xfrm>
        </p:spPr>
        <p:txBody>
          <a:bodyPr/>
          <a:lstStyle/>
          <a:p>
            <a:r>
              <a:rPr lang="it-IT" sz="1200" dirty="0"/>
              <a:t># ===============</a:t>
            </a:r>
          </a:p>
          <a:p>
            <a:r>
              <a:rPr lang="it-IT" sz="1200" dirty="0"/>
              <a:t># RUN MODULE</a:t>
            </a:r>
          </a:p>
          <a:p>
            <a:r>
              <a:rPr lang="it-IT" sz="1200" dirty="0"/>
              <a:t># </a:t>
            </a:r>
            <a:r>
              <a:rPr lang="it-IT" sz="1200" dirty="0" smtClean="0"/>
              <a:t>===============</a:t>
            </a:r>
          </a:p>
          <a:p>
            <a:r>
              <a:rPr lang="it-IT" sz="1200" dirty="0"/>
              <a:t/>
            </a:r>
            <a:br>
              <a:rPr lang="it-IT" sz="1200" dirty="0"/>
            </a:br>
            <a:r>
              <a:rPr lang="it-IT" sz="1200" dirty="0"/>
              <a:t># run module local, target via hosts file</a:t>
            </a:r>
          </a:p>
          <a:p>
            <a: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  <a:t>ansible -i ./hosts --connection=local local -m MODULE -e 'host_key_checking=False'</a:t>
            </a:r>
          </a:p>
          <a:p>
            <a: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  <a:t/>
            </a:r>
            <a:b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it-IT" sz="1200" dirty="0"/>
              <a:t># run module, target via hosts file</a:t>
            </a:r>
          </a:p>
          <a:p>
            <a:r>
              <a:rPr lang="it-IT" sz="1200" dirty="0" smtClean="0">
                <a:solidFill>
                  <a:schemeClr val="tx2"/>
                </a:solidFill>
                <a:latin typeface="Arial"/>
                <a:cs typeface="Arial"/>
              </a:rPr>
              <a:t>ansible -i ./hosts LABEL -m MODULE -e 'host_key_checking=False‘ -</a:t>
            </a:r>
            <a:r>
              <a:rPr lang="it-IT" sz="1200" dirty="0" smtClean="0">
                <a:solidFill>
                  <a:schemeClr val="tx2"/>
                </a:solidFill>
                <a:cs typeface="Arial"/>
              </a:rPr>
              <a:t>-private-key=/home/user/.ssh/key \</a:t>
            </a:r>
            <a:br>
              <a:rPr lang="it-IT" sz="1200" dirty="0" smtClean="0">
                <a:solidFill>
                  <a:schemeClr val="tx2"/>
                </a:solidFill>
                <a:cs typeface="Arial"/>
              </a:rPr>
            </a:br>
            <a:r>
              <a:rPr lang="it-IT" sz="1200" dirty="0" smtClean="0">
                <a:solidFill>
                  <a:schemeClr val="tx2"/>
                </a:solidFill>
                <a:cs typeface="Arial"/>
              </a:rPr>
              <a:t>	-</a:t>
            </a:r>
            <a:r>
              <a:rPr lang="it-IT" sz="1200" dirty="0">
                <a:solidFill>
                  <a:schemeClr val="tx2"/>
                </a:solidFill>
                <a:cs typeface="Arial"/>
              </a:rPr>
              <a:t>e 'ansible_ssh_user=remoteuser'</a:t>
            </a:r>
          </a:p>
          <a:p>
            <a:r>
              <a:rPr lang="it-IT" sz="1200" dirty="0"/>
              <a:t/>
            </a:r>
            <a:br>
              <a:rPr lang="it-IT" sz="1200" dirty="0"/>
            </a:br>
            <a:r>
              <a:rPr lang="it-IT" sz="1200" dirty="0"/>
              <a:t># run module remote, target via ip list</a:t>
            </a:r>
          </a:p>
          <a:p>
            <a: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  <a:t>ansible -i 'host1,' </a:t>
            </a:r>
            <a:r>
              <a:rPr lang="it-IT" sz="1200" dirty="0" smtClean="0">
                <a:solidFill>
                  <a:schemeClr val="tx2"/>
                </a:solidFill>
                <a:latin typeface="Arial"/>
                <a:cs typeface="Arial"/>
              </a:rPr>
              <a:t>all -m </a:t>
            </a:r>
            <a: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  <a:t>MODULE -e </a:t>
            </a:r>
            <a:r>
              <a:rPr lang="it-IT" sz="1200" dirty="0" smtClean="0">
                <a:solidFill>
                  <a:schemeClr val="tx2"/>
                </a:solidFill>
                <a:latin typeface="Arial"/>
                <a:cs typeface="Arial"/>
              </a:rPr>
              <a:t>'host_key_checking=False‘</a:t>
            </a:r>
            <a:r>
              <a:rPr lang="it-IT" sz="1200" dirty="0">
                <a:solidFill>
                  <a:schemeClr val="tx2"/>
                </a:solidFill>
                <a:cs typeface="Arial"/>
              </a:rPr>
              <a:t>‘ </a:t>
            </a:r>
            <a:r>
              <a:rPr lang="it-IT" sz="1200" dirty="0" smtClean="0">
                <a:solidFill>
                  <a:schemeClr val="tx2"/>
                </a:solidFill>
                <a:cs typeface="Arial"/>
              </a:rPr>
              <a:t>--</a:t>
            </a:r>
            <a:r>
              <a:rPr lang="it-IT" sz="1200" dirty="0">
                <a:solidFill>
                  <a:schemeClr val="tx2"/>
                </a:solidFill>
                <a:cs typeface="Arial"/>
              </a:rPr>
              <a:t>private-key=/home/user/.</a:t>
            </a:r>
            <a:r>
              <a:rPr lang="it-IT" sz="1200" dirty="0" smtClean="0">
                <a:solidFill>
                  <a:schemeClr val="tx2"/>
                </a:solidFill>
                <a:cs typeface="Arial"/>
              </a:rPr>
              <a:t>ssh/key \</a:t>
            </a:r>
            <a:br>
              <a:rPr lang="it-IT" sz="1200" dirty="0" smtClean="0">
                <a:solidFill>
                  <a:schemeClr val="tx2"/>
                </a:solidFill>
                <a:cs typeface="Arial"/>
              </a:rPr>
            </a:br>
            <a:r>
              <a:rPr lang="it-IT" sz="1200" dirty="0" smtClean="0">
                <a:solidFill>
                  <a:schemeClr val="tx2"/>
                </a:solidFill>
                <a:cs typeface="Arial"/>
              </a:rPr>
              <a:t>	-</a:t>
            </a:r>
            <a:r>
              <a:rPr lang="it-IT" sz="1200" dirty="0">
                <a:solidFill>
                  <a:schemeClr val="tx2"/>
                </a:solidFill>
                <a:cs typeface="Arial"/>
              </a:rPr>
              <a:t>e 'ansible_ssh_user=remoteuser'</a:t>
            </a:r>
          </a:p>
          <a:p>
            <a:endParaRPr lang="it-IT" sz="1200" dirty="0">
              <a:solidFill>
                <a:schemeClr val="tx2"/>
              </a:solidFill>
              <a:cs typeface="Arial"/>
            </a:endParaRPr>
          </a:p>
          <a:p>
            <a:endParaRPr lang="it-IT" sz="12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ESECUZIONE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1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Comandi utili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573852" y="1401950"/>
            <a:ext cx="7968163" cy="3407793"/>
          </a:xfrm>
        </p:spPr>
        <p:txBody>
          <a:bodyPr/>
          <a:lstStyle/>
          <a:p>
            <a:r>
              <a:rPr lang="it-IT" sz="1200" dirty="0"/>
              <a:t># ===============</a:t>
            </a:r>
          </a:p>
          <a:p>
            <a:r>
              <a:rPr lang="it-IT" sz="1200" dirty="0"/>
              <a:t># RUN PLAYBOOK</a:t>
            </a:r>
          </a:p>
          <a:p>
            <a:r>
              <a:rPr lang="it-IT" sz="1200" dirty="0"/>
              <a:t># ===============</a:t>
            </a:r>
          </a:p>
          <a:p>
            <a:r>
              <a:rPr lang="it-IT" sz="1200" dirty="0"/>
              <a:t/>
            </a:r>
            <a:br>
              <a:rPr lang="it-IT" sz="1200" dirty="0"/>
            </a:br>
            <a:r>
              <a:rPr lang="it-IT" sz="1200" dirty="0"/>
              <a:t># run playbook local, target via hosts file</a:t>
            </a:r>
          </a:p>
          <a:p>
            <a: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  <a:t>ansible-playbook -i ./hosts --connection=local PLAYBOOK -e 'host_key_checking=False'</a:t>
            </a:r>
          </a:p>
          <a:p>
            <a: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  <a:t/>
            </a:r>
            <a:b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it-IT" sz="1200" dirty="0"/>
              <a:t># run playbook, target via hosts file</a:t>
            </a:r>
          </a:p>
          <a:p>
            <a: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  <a:t>ansible-playbook -i ./hosts playbook.yml -e </a:t>
            </a:r>
            <a:r>
              <a:rPr lang="it-IT" sz="1200" dirty="0" smtClean="0">
                <a:solidFill>
                  <a:schemeClr val="tx2"/>
                </a:solidFill>
                <a:latin typeface="Arial"/>
                <a:cs typeface="Arial"/>
              </a:rPr>
              <a:t>'host_key_checking=False‘ </a:t>
            </a:r>
            <a:r>
              <a:rPr lang="it-IT" sz="1200" dirty="0" smtClean="0">
                <a:solidFill>
                  <a:schemeClr val="tx2"/>
                </a:solidFill>
                <a:cs typeface="Arial"/>
              </a:rPr>
              <a:t>--</a:t>
            </a:r>
            <a:r>
              <a:rPr lang="it-IT" sz="1200" dirty="0">
                <a:solidFill>
                  <a:schemeClr val="tx2"/>
                </a:solidFill>
                <a:cs typeface="Arial"/>
              </a:rPr>
              <a:t>private-key=/home/user/.</a:t>
            </a:r>
            <a:r>
              <a:rPr lang="it-IT" sz="1200" dirty="0" smtClean="0">
                <a:solidFill>
                  <a:schemeClr val="tx2"/>
                </a:solidFill>
                <a:cs typeface="Arial"/>
              </a:rPr>
              <a:t>ssh/key </a:t>
            </a:r>
            <a:r>
              <a:rPr lang="it-IT" sz="1200" dirty="0">
                <a:solidFill>
                  <a:schemeClr val="tx2"/>
                </a:solidFill>
                <a:cs typeface="Arial"/>
              </a:rPr>
              <a:t>ssh/key \</a:t>
            </a:r>
            <a:br>
              <a:rPr lang="it-IT" sz="1200" dirty="0">
                <a:solidFill>
                  <a:schemeClr val="tx2"/>
                </a:solidFill>
                <a:cs typeface="Arial"/>
              </a:rPr>
            </a:br>
            <a:r>
              <a:rPr lang="it-IT" sz="1200" dirty="0">
                <a:solidFill>
                  <a:schemeClr val="tx2"/>
                </a:solidFill>
                <a:cs typeface="Arial"/>
              </a:rPr>
              <a:t>	-e 'ansible_ssh_user=remoteuser'</a:t>
            </a:r>
            <a:endParaRPr lang="it-IT" sz="1200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200" dirty="0"/>
              <a:t/>
            </a:r>
            <a:br>
              <a:rPr lang="it-IT" sz="1200" dirty="0"/>
            </a:br>
            <a:r>
              <a:rPr lang="it-IT" sz="1200" dirty="0"/>
              <a:t># run playbook, target via ip list</a:t>
            </a:r>
          </a:p>
          <a:p>
            <a:r>
              <a:rPr lang="it-IT" sz="1200" dirty="0">
                <a:solidFill>
                  <a:schemeClr val="tx2"/>
                </a:solidFill>
                <a:latin typeface="Arial"/>
                <a:cs typeface="Arial"/>
              </a:rPr>
              <a:t>ansible-playbook -i 'host1,' playbook.yml -e </a:t>
            </a:r>
            <a:r>
              <a:rPr lang="it-IT" sz="1200" dirty="0" smtClean="0">
                <a:solidFill>
                  <a:schemeClr val="tx2"/>
                </a:solidFill>
                <a:latin typeface="Arial"/>
                <a:cs typeface="Arial"/>
              </a:rPr>
              <a:t>'host_key_checking=False‘ </a:t>
            </a:r>
            <a:r>
              <a:rPr lang="it-IT" sz="1200" dirty="0" smtClean="0">
                <a:solidFill>
                  <a:schemeClr val="tx2"/>
                </a:solidFill>
                <a:cs typeface="Arial"/>
              </a:rPr>
              <a:t>--</a:t>
            </a:r>
            <a:r>
              <a:rPr lang="it-IT" sz="1200" dirty="0">
                <a:solidFill>
                  <a:schemeClr val="tx2"/>
                </a:solidFill>
                <a:cs typeface="Arial"/>
              </a:rPr>
              <a:t>private-key=/home/user/.</a:t>
            </a:r>
            <a:r>
              <a:rPr lang="it-IT" sz="1200" dirty="0" smtClean="0">
                <a:solidFill>
                  <a:schemeClr val="tx2"/>
                </a:solidFill>
                <a:cs typeface="Arial"/>
              </a:rPr>
              <a:t>ssh/key </a:t>
            </a:r>
            <a:r>
              <a:rPr lang="it-IT" sz="1200" dirty="0">
                <a:solidFill>
                  <a:schemeClr val="tx2"/>
                </a:solidFill>
                <a:cs typeface="Arial"/>
              </a:rPr>
              <a:t>ssh/key \</a:t>
            </a:r>
            <a:br>
              <a:rPr lang="it-IT" sz="1200" dirty="0">
                <a:solidFill>
                  <a:schemeClr val="tx2"/>
                </a:solidFill>
                <a:cs typeface="Arial"/>
              </a:rPr>
            </a:br>
            <a:r>
              <a:rPr lang="it-IT" sz="1200" dirty="0">
                <a:solidFill>
                  <a:schemeClr val="tx2"/>
                </a:solidFill>
                <a:cs typeface="Arial"/>
              </a:rPr>
              <a:t>	-e 'ansible_ssh_user=remoteuser'</a:t>
            </a:r>
            <a:endParaRPr lang="it-IT" sz="12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ESECUZIONE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995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32623" y="1428050"/>
            <a:ext cx="2914239" cy="3515897"/>
          </a:xfrm>
        </p:spPr>
        <p:txBody>
          <a:bodyPr/>
          <a:lstStyle/>
          <a:p>
            <a:pPr algn="ctr"/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DEVELOPERS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Developers, Testers, Product Owner, QAs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implementare le features richieste del cliente rapidamente</a:t>
            </a:r>
          </a:p>
          <a:p>
            <a:endParaRPr lang="it-IT" dirty="0" smtClean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# features funzionati / tempo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38176" y="1428050"/>
            <a:ext cx="3100609" cy="3410643"/>
          </a:xfrm>
        </p:spPr>
        <p:txBody>
          <a:bodyPr/>
          <a:lstStyle/>
          <a:p>
            <a:pPr algn="ctr"/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OPERATIONS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System Engineer, System Admin, DB Admin, Security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rilasciare il prodotto e assicurarsi che il sistema funzioni in modo sicuro ed efficente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stato del sistema, soddisfazione del cliente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1" y="1437651"/>
            <a:ext cx="1029842" cy="205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71" y="1437651"/>
            <a:ext cx="1011500" cy="2039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010" y="1203850"/>
            <a:ext cx="68578" cy="3749698"/>
          </a:xfrm>
          <a:prstGeom prst="rect">
            <a:avLst/>
          </a:prstGeom>
          <a:solidFill>
            <a:srgbClr val="EF87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7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Comandi utili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573852" y="1401950"/>
            <a:ext cx="7968163" cy="3407793"/>
          </a:xfrm>
        </p:spPr>
        <p:txBody>
          <a:bodyPr/>
          <a:lstStyle/>
          <a:p>
            <a:r>
              <a:rPr lang="it-IT" sz="1400" dirty="0"/>
              <a:t># ===============</a:t>
            </a:r>
          </a:p>
          <a:p>
            <a:r>
              <a:rPr lang="it-IT" sz="1400" dirty="0"/>
              <a:t># OPTIONS</a:t>
            </a:r>
          </a:p>
          <a:p>
            <a:r>
              <a:rPr lang="it-IT" sz="1400" dirty="0"/>
              <a:t># ===============</a:t>
            </a:r>
          </a:p>
          <a:p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# SSH RSA private key</a:t>
            </a:r>
          </a:p>
          <a:p>
            <a:r>
              <a:rPr lang="it-IT" sz="1400" dirty="0">
                <a:solidFill>
                  <a:schemeClr val="tx2"/>
                </a:solidFill>
                <a:latin typeface="Arial"/>
                <a:cs typeface="Arial"/>
              </a:rPr>
              <a:t>--private-key=/home/user/.ssh/key</a:t>
            </a:r>
          </a:p>
          <a:p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# remote user to connect via SSH</a:t>
            </a:r>
          </a:p>
          <a:p>
            <a:r>
              <a:rPr lang="it-IT" sz="1400" dirty="0">
                <a:solidFill>
                  <a:schemeClr val="tx2"/>
                </a:solidFill>
                <a:latin typeface="Arial"/>
                <a:cs typeface="Arial"/>
              </a:rPr>
              <a:t>-e 'ansible_ssh_user=remoteuser'</a:t>
            </a:r>
          </a:p>
          <a:p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# extra vars to parametrize playbook/role</a:t>
            </a:r>
          </a:p>
          <a:p>
            <a:r>
              <a:rPr lang="it-IT" sz="1400" dirty="0">
                <a:solidFill>
                  <a:schemeClr val="tx2"/>
                </a:solidFill>
                <a:latin typeface="Arial"/>
                <a:cs typeface="Arial"/>
              </a:rPr>
              <a:t>--extra-vars "VAR1=val1 VAR2=val2"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ESECUZIONE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683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WORKER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Ci servierà questo pomeriggio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082363"/>
          </a:xfrm>
        </p:spPr>
        <p:txBody>
          <a:bodyPr/>
          <a:lstStyle/>
          <a:p>
            <a:r>
              <a:rPr lang="it-IT" dirty="0"/>
              <a:t>Analizza i Playbook forniti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Cerca di capire come sono strutturati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Quali ruoli contengono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Come sono </a:t>
            </a:r>
            <a:r>
              <a:rPr lang="it-IT" dirty="0" smtClean="0"/>
              <a:t>innestati</a:t>
            </a:r>
            <a:endParaRPr lang="it-IT" dirty="0" smtClean="0"/>
          </a:p>
          <a:p>
            <a:r>
              <a:rPr lang="it-IT" dirty="0" smtClean="0"/>
              <a:t>Applica il provisioning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worker in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locale </a:t>
            </a:r>
            <a:r>
              <a:rPr lang="it-IT" sz="1400" dirty="0"/>
              <a:t>(run con sudo)</a:t>
            </a:r>
          </a:p>
          <a:p>
            <a:r>
              <a:rPr lang="it-IT" dirty="0" smtClean="0"/>
              <a:t>Crea un altra istanza su GCE...</a:t>
            </a:r>
          </a:p>
          <a:p>
            <a:r>
              <a:rPr lang="it-IT" dirty="0" smtClean="0"/>
              <a:t>...e applica il provisioning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WORKER in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remoto </a:t>
            </a:r>
            <a:r>
              <a:rPr lang="it-IT" sz="1100" dirty="0"/>
              <a:t>(run con </a:t>
            </a:r>
            <a:r>
              <a:rPr lang="it-IT" sz="1100" dirty="0" smtClean="0"/>
              <a:t>sudo, know bug unarchive)</a:t>
            </a:r>
            <a:endParaRPr lang="it-IT" sz="1100" dirty="0"/>
          </a:p>
          <a:p>
            <a:endParaRPr lang="it-IT" cap="all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8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cloudera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esperimenti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08236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Il Provisioning di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Cloudera</a:t>
            </a:r>
            <a:r>
              <a:rPr lang="it-IT" dirty="0" smtClean="0"/>
              <a:t> è più complesso, ma utile per sperimentare le potenzialità.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ctr">
              <a:buNone/>
            </a:pPr>
            <a:r>
              <a:rPr lang="it-IT" dirty="0"/>
              <a:t>Il playbook cloudera è </a:t>
            </a:r>
            <a:r>
              <a:rPr lang="it-IT" dirty="0" smtClean="0"/>
              <a:t>pensato per essere eseguito in remoto,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perchè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? </a:t>
            </a:r>
          </a:p>
          <a:p>
            <a:pPr marL="0" indent="0" algn="ctr">
              <a:buNone/>
            </a:pPr>
            <a:r>
              <a:rPr lang="it-IT" dirty="0" smtClean="0"/>
              <a:t>Analizza Playbook e run per capire cosa impedisce l’esecuzione locale.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399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smtClean="0"/>
              <a:t>Pratica – TERRAFORM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8752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Accedi all’istanza </a:t>
            </a:r>
            <a:r>
              <a:rPr lang="it-IT" dirty="0" smtClean="0"/>
              <a:t>GCE</a:t>
            </a:r>
          </a:p>
          <a:p>
            <a:pPr marL="0" indent="0">
              <a:buNone/>
            </a:pPr>
            <a:r>
              <a:rPr lang="it-IT" dirty="0" smtClean="0"/>
              <a:t>Il provisioning del worker ha già installato teraform :D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>
                <a:solidFill>
                  <a:schemeClr val="tx2"/>
                </a:solidFill>
                <a:cs typeface="Arial"/>
              </a:rPr>
              <a:t>git </a:t>
            </a:r>
            <a:r>
              <a:rPr lang="it-IT" dirty="0">
                <a:solidFill>
                  <a:schemeClr val="tx2"/>
                </a:solidFill>
                <a:cs typeface="Arial"/>
              </a:rPr>
              <a:t>clone </a:t>
            </a:r>
            <a:r>
              <a:rPr lang="it-IT" dirty="0">
                <a:solidFill>
                  <a:schemeClr val="tx2"/>
                </a:solidFill>
                <a:cs typeface="Arial"/>
                <a:hlinkClick r:id="rId2"/>
              </a:rPr>
              <a:t>https://</a:t>
            </a:r>
            <a:r>
              <a:rPr lang="it-IT" dirty="0" smtClean="0">
                <a:solidFill>
                  <a:schemeClr val="tx2"/>
                </a:solidFill>
                <a:cs typeface="Arial"/>
                <a:hlinkClick r:id="rId2"/>
              </a:rPr>
              <a:t>github.com/endless-upgrade/infrastructure-as-a-code.git</a:t>
            </a:r>
            <a:endParaRPr lang="it-IT" dirty="0" smtClean="0">
              <a:solidFill>
                <a:schemeClr val="tx2"/>
              </a:solidFill>
              <a:cs typeface="Arial"/>
            </a:endParaRPr>
          </a:p>
          <a:p>
            <a:r>
              <a:rPr lang="it-IT" dirty="0" smtClean="0">
                <a:solidFill>
                  <a:schemeClr val="tx2"/>
                </a:solidFill>
                <a:latin typeface="Arial"/>
                <a:cs typeface="Arial"/>
              </a:rPr>
              <a:t>cd infrastructure-as-a-code/worker</a:t>
            </a:r>
            <a:endParaRPr lang="it-IT" dirty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Qui trovi il file di configurazione Terraform.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80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MODIFICARE .TF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esempio</a:t>
            </a:r>
            <a:endParaRPr lang="it-IT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4168" y="1435133"/>
            <a:ext cx="4054246" cy="3040684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351041" y="1481245"/>
            <a:ext cx="4626551" cy="28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MODIFICARE .TF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esempio</a:t>
            </a:r>
            <a:endParaRPr lang="it-IT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4168" y="1435133"/>
            <a:ext cx="4054246" cy="3040684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351041" y="1481245"/>
            <a:ext cx="4626551" cy="287315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94688" y="1566672"/>
            <a:ext cx="2603726" cy="195072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ounded Rectangle 7"/>
          <p:cNvSpPr/>
          <p:nvPr/>
        </p:nvSpPr>
        <p:spPr>
          <a:xfrm>
            <a:off x="1280160" y="1712976"/>
            <a:ext cx="1024128" cy="195072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ounded Rectangle 8"/>
          <p:cNvSpPr/>
          <p:nvPr/>
        </p:nvSpPr>
        <p:spPr>
          <a:xfrm>
            <a:off x="1024128" y="2473457"/>
            <a:ext cx="1024128" cy="195072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ounded Rectangle 9"/>
          <p:cNvSpPr/>
          <p:nvPr/>
        </p:nvSpPr>
        <p:spPr>
          <a:xfrm>
            <a:off x="5693664" y="2844129"/>
            <a:ext cx="1225296" cy="147389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ounded Rectangle 10"/>
          <p:cNvSpPr/>
          <p:nvPr/>
        </p:nvSpPr>
        <p:spPr>
          <a:xfrm>
            <a:off x="5846064" y="3122927"/>
            <a:ext cx="1072896" cy="193297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6918959" y="2803307"/>
            <a:ext cx="1578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smtClean="0"/>
              <a:t>Chiave SSH Ansible</a:t>
            </a:r>
            <a:endParaRPr lang="it-IT" sz="105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292830" y="1825399"/>
            <a:ext cx="1291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2"/>
                </a:solidFill>
                <a:cs typeface="Arial"/>
              </a:rPr>
              <a:t>ID</a:t>
            </a:r>
            <a:r>
              <a:rPr lang="it-IT" sz="1050" dirty="0" smtClean="0"/>
              <a:t> progetto GCP</a:t>
            </a:r>
            <a:endParaRPr lang="it-IT" sz="105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048256" y="2498816"/>
            <a:ext cx="1291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tx2"/>
                </a:solidFill>
                <a:cs typeface="Arial"/>
              </a:rPr>
              <a:t>ID</a:t>
            </a:r>
            <a:r>
              <a:rPr lang="it-IT" sz="1050" dirty="0" smtClean="0"/>
              <a:t> progetto GCP</a:t>
            </a:r>
            <a:endParaRPr lang="it-IT" sz="105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351297" y="1395202"/>
            <a:ext cx="999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smtClean="0"/>
              <a:t>Chiave JSON</a:t>
            </a:r>
            <a:endParaRPr lang="it-IT" sz="105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918959" y="3127159"/>
            <a:ext cx="1048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smtClean="0"/>
              <a:t>Utente remoto</a:t>
            </a:r>
            <a:endParaRPr lang="it-IT" sz="1050" dirty="0" smtClean="0"/>
          </a:p>
        </p:txBody>
      </p:sp>
    </p:spTree>
    <p:extLst>
      <p:ext uri="{BB962C8B-B14F-4D97-AF65-F5344CB8AC3E}">
        <p14:creationId xmlns:p14="http://schemas.microsoft.com/office/powerpoint/2010/main" val="39388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Comandi utili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573852" y="1401950"/>
            <a:ext cx="7968163" cy="3407793"/>
          </a:xfrm>
        </p:spPr>
        <p:txBody>
          <a:bodyPr/>
          <a:lstStyle/>
          <a:p>
            <a:endParaRPr lang="it-IT" sz="1400" dirty="0" smtClean="0"/>
          </a:p>
          <a:p>
            <a:r>
              <a:rPr lang="it-IT" sz="1400" dirty="0" smtClean="0"/>
              <a:t># apply config (in the same folder) to GCP</a:t>
            </a:r>
          </a:p>
          <a:p>
            <a:r>
              <a:rPr lang="it-IT" sz="1400" dirty="0" smtClean="0"/>
              <a:t># dinamically detect state</a:t>
            </a:r>
            <a:endParaRPr lang="it-IT" sz="1400" dirty="0"/>
          </a:p>
          <a:p>
            <a:r>
              <a:rPr lang="it-IT" sz="1400" dirty="0">
                <a:solidFill>
                  <a:schemeClr val="tx2"/>
                </a:solidFill>
                <a:latin typeface="Arial"/>
                <a:cs typeface="Arial"/>
              </a:rPr>
              <a:t>t</a:t>
            </a:r>
            <a:r>
              <a:rPr lang="it-IT" sz="1400" dirty="0" smtClean="0">
                <a:solidFill>
                  <a:schemeClr val="tx2"/>
                </a:solidFill>
                <a:latin typeface="Arial"/>
                <a:cs typeface="Arial"/>
              </a:rPr>
              <a:t>erraform apply</a:t>
            </a:r>
            <a:endParaRPr lang="it-IT" sz="1400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400" dirty="0">
                <a:solidFill>
                  <a:schemeClr val="tx2"/>
                </a:solidFill>
                <a:latin typeface="Arial"/>
                <a:cs typeface="Arial"/>
              </a:rPr>
              <a:t/>
            </a:r>
            <a:br>
              <a:rPr lang="it-IT" sz="1400" dirty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it-IT" sz="1400" dirty="0"/>
              <a:t># </a:t>
            </a:r>
            <a:r>
              <a:rPr lang="it-IT" sz="1400" dirty="0" smtClean="0"/>
              <a:t>create plan (model fromt the current state to desired state)</a:t>
            </a:r>
            <a:endParaRPr lang="it-IT" sz="1400" dirty="0"/>
          </a:p>
          <a:p>
            <a:r>
              <a:rPr lang="it-IT" sz="1400" dirty="0" smtClean="0">
                <a:solidFill>
                  <a:schemeClr val="tx2"/>
                </a:solidFill>
                <a:latin typeface="Arial"/>
                <a:cs typeface="Arial"/>
              </a:rPr>
              <a:t>terraform plan NOME_PIANO</a:t>
            </a:r>
            <a:endParaRPr lang="it-IT" sz="1400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# </a:t>
            </a:r>
            <a:r>
              <a:rPr lang="it-IT" sz="1400" dirty="0" smtClean="0"/>
              <a:t>apply a plan</a:t>
            </a:r>
            <a:endParaRPr lang="it-IT" sz="1400" dirty="0"/>
          </a:p>
          <a:p>
            <a:r>
              <a:rPr lang="it-IT" sz="1400" dirty="0" smtClean="0">
                <a:solidFill>
                  <a:schemeClr val="tx2"/>
                </a:solidFill>
                <a:latin typeface="Arial"/>
                <a:cs typeface="Arial"/>
              </a:rPr>
              <a:t>Terraform apply NOME_PIANO</a:t>
            </a:r>
            <a:endParaRPr lang="it-IT" sz="1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ESECUZIONE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80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Modifica il .tf e crea un’altra istanza su GCP</a:t>
            </a:r>
          </a:p>
          <a:p>
            <a:r>
              <a:rPr lang="it-IT" dirty="0" smtClean="0"/>
              <a:t>Decommenta la parte di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PROVISIONING</a:t>
            </a:r>
            <a:r>
              <a:rPr lang="it-IT" dirty="0" smtClean="0"/>
              <a:t> e crea un’altra istanza</a:t>
            </a:r>
          </a:p>
          <a:p>
            <a:r>
              <a:rPr lang="it-IT" dirty="0" smtClean="0"/>
              <a:t>Modifica la parte di provisioning, applicando il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playbook worker </a:t>
            </a:r>
            <a:r>
              <a:rPr lang="it-IT" dirty="0" smtClean="0"/>
              <a:t>con ansible</a:t>
            </a:r>
          </a:p>
          <a:p>
            <a:endParaRPr lang="it-IT" b="1" cap="all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49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NEXT STEP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 la tua architettura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Immagina un’architettura a te familiare (Spark + Python + Anaconda + Jupyter + SBT + ...)</a:t>
            </a:r>
          </a:p>
          <a:p>
            <a:r>
              <a:rPr lang="it-IT" dirty="0" smtClean="0"/>
              <a:t>Converti la configurazione in un insieme di ruoli, ben strutturati e modulari, in modo da poter generare istanze a piacimento.</a:t>
            </a:r>
          </a:p>
          <a:p>
            <a:r>
              <a:rPr lang="it-IT" dirty="0" smtClean="0"/>
              <a:t>Prova a creare N istanze di quel tipo con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Ansible + Terraform</a:t>
            </a:r>
          </a:p>
        </p:txBody>
      </p:sp>
    </p:spTree>
    <p:extLst>
      <p:ext uri="{BB962C8B-B14F-4D97-AF65-F5344CB8AC3E}">
        <p14:creationId xmlns:p14="http://schemas.microsoft.com/office/powerpoint/2010/main" val="15219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670837" y="1594892"/>
            <a:ext cx="5869912" cy="319003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Creare un unico team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multifunzionale</a:t>
            </a:r>
            <a:r>
              <a:rPr lang="it-IT" b="1" dirty="0" smtClean="0"/>
              <a:t>, </a:t>
            </a:r>
            <a:r>
              <a:rPr lang="it-IT" dirty="0" smtClean="0"/>
              <a:t>che si prenda cura del prodotto durante tutto il suo ciclo di vita.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Scopo e metodi di valutazione Unificati.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DevOps abbatte le bariere tra le persone, Developer, Data Scientist, System Engineers, Security, Testers, QAs e Product Owner, collaborano per il bene del prodotto.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377804"/>
            <a:ext cx="2018043" cy="31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smtClean="0"/>
              <a:t>ESEMPI DI ESECUZIONE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29829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327"/>
            <a:ext cx="9144000" cy="42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" y="430327"/>
            <a:ext cx="9127237" cy="42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 smtClean="0"/>
              <a:t>RIFERIMENTI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82699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RIFERIMENTI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7551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Materiale del seminario: 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Ansible Docs: </a:t>
            </a:r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docs.ansible.com/ansible/latest/index.html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Ansible Modules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docs.ansible.com/ansible/latest/modules_by_category.html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Terraform Docs</a:t>
            </a:r>
            <a:r>
              <a:rPr lang="it-IT" dirty="0"/>
              <a:t>: </a:t>
            </a:r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www.terraform.io/docs/index.html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Terraform GCP provider: </a:t>
            </a:r>
            <a:r>
              <a:rPr lang="it-IT" dirty="0">
                <a:hlinkClick r:id="rId6"/>
              </a:rPr>
              <a:t>https</a:t>
            </a:r>
            <a:r>
              <a:rPr lang="it-IT">
                <a:hlinkClick r:id="rId6"/>
              </a:rPr>
              <a:t>://</a:t>
            </a:r>
            <a:r>
              <a:rPr lang="it-IT" smtClean="0">
                <a:hlinkClick r:id="rId6"/>
              </a:rPr>
              <a:t>www.terraform.io/docs/providers/google/index.html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3795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«You build it, you run it»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Cultura + tools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2712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DevOps = 7 Best Practices + Tools di supporto unificati</a:t>
            </a:r>
            <a:endParaRPr lang="it-IT" dirty="0"/>
          </a:p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pratiche</a:t>
            </a:r>
            <a:r>
              <a:rPr lang="it-IT" dirty="0" smtClean="0"/>
              <a:t> =	Cambiamento Culturale, verso la Trasparenza e la 			Collaborazione nel team.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Tools</a:t>
            </a:r>
            <a:r>
              <a:rPr lang="it-IT" dirty="0" smtClean="0"/>
              <a:t> = 	Guida al cambimento, unificando Strumenti e 			Responsabilità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9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1818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1291</TotalTime>
  <Words>2394</Words>
  <Application>Microsoft Office PowerPoint</Application>
  <PresentationFormat>On-screen Show (16:9)</PresentationFormat>
  <Paragraphs>486</Paragraphs>
  <Slides>65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Arial Black</vt:lpstr>
      <vt:lpstr>Calibri</vt:lpstr>
      <vt:lpstr>Wingdings</vt:lpstr>
      <vt:lpstr>Reply</vt:lpstr>
      <vt:lpstr>DEVOPS</vt:lpstr>
      <vt:lpstr>AGENDA</vt:lpstr>
      <vt:lpstr>INTRODUZIONE</vt:lpstr>
      <vt:lpstr>devops</vt:lpstr>
      <vt:lpstr>Dev &amp; ops</vt:lpstr>
      <vt:lpstr>DEV &amp; OPS</vt:lpstr>
      <vt:lpstr>«You build it, you run it»</vt:lpstr>
      <vt:lpstr>DEVOPS</vt:lpstr>
      <vt:lpstr>7 Best Practices</vt:lpstr>
      <vt:lpstr>7 Best Practices</vt:lpstr>
      <vt:lpstr>CONfiguration management</vt:lpstr>
      <vt:lpstr>«Eseguire il Provisioning delle istanze del sistema usando componenti software Convergenti e Idempotenti, gestibili con gli stessi strumenti del prodotto sviluppato»</vt:lpstr>
      <vt:lpstr>Configuration managment</vt:lpstr>
      <vt:lpstr>Configuration managment</vt:lpstr>
      <vt:lpstr>MODELLI DI CM</vt:lpstr>
      <vt:lpstr>MODELLI DI CM</vt:lpstr>
      <vt:lpstr>MODELLI DI CM</vt:lpstr>
      <vt:lpstr>ansible</vt:lpstr>
      <vt:lpstr>ansible</vt:lpstr>
      <vt:lpstr>ansible</vt:lpstr>
      <vt:lpstr>ansible</vt:lpstr>
      <vt:lpstr>ansible</vt:lpstr>
      <vt:lpstr>INFRASTRUCTURE AS A CODE</vt:lpstr>
      <vt:lpstr>«orchestration dell’infrastruttura con componenti eseguibili, idempotenti e convergenti, gestibili con gli stessi strumenti del prodotto sviluppato»</vt:lpstr>
      <vt:lpstr>Infrastructure as a code</vt:lpstr>
      <vt:lpstr>MODELLI DI GESTIONe</vt:lpstr>
      <vt:lpstr>MODELLI DI GESTIONE</vt:lpstr>
      <vt:lpstr>terraform</vt:lpstr>
      <vt:lpstr>terraform</vt:lpstr>
      <vt:lpstr>terraform</vt:lpstr>
      <vt:lpstr>cm + iac = Creazione e provisioning automatico by-need </vt:lpstr>
      <vt:lpstr>Caso d’uso</vt:lpstr>
      <vt:lpstr>Movie advicer</vt:lpstr>
      <vt:lpstr>Movie advicer</vt:lpstr>
      <vt:lpstr>architettura</vt:lpstr>
      <vt:lpstr>ARCHITETTURA</vt:lpstr>
      <vt:lpstr>architettura</vt:lpstr>
      <vt:lpstr>architettura</vt:lpstr>
      <vt:lpstr>setup</vt:lpstr>
      <vt:lpstr>IAM e accesso</vt:lpstr>
      <vt:lpstr>Istanza GCE</vt:lpstr>
      <vt:lpstr>Diritti di istanza</vt:lpstr>
      <vt:lpstr>Chiavi sull’istanza</vt:lpstr>
      <vt:lpstr>SSH</vt:lpstr>
      <vt:lpstr>Pratica – ansible </vt:lpstr>
      <vt:lpstr>ansible</vt:lpstr>
      <vt:lpstr>Comandi utili</vt:lpstr>
      <vt:lpstr>Comandi utili</vt:lpstr>
      <vt:lpstr>Comandi utili</vt:lpstr>
      <vt:lpstr>Comandi utili</vt:lpstr>
      <vt:lpstr>WORKER</vt:lpstr>
      <vt:lpstr>cloudera</vt:lpstr>
      <vt:lpstr>Pratica – TERRAFORM </vt:lpstr>
      <vt:lpstr>TERRAFORM</vt:lpstr>
      <vt:lpstr>MODIFICARE .TF</vt:lpstr>
      <vt:lpstr>MODIFICARE .TF</vt:lpstr>
      <vt:lpstr>Comandi utili</vt:lpstr>
      <vt:lpstr>PRATICA</vt:lpstr>
      <vt:lpstr>NEXT STEP</vt:lpstr>
      <vt:lpstr>ESEMPI DI ESECUZIONE</vt:lpstr>
      <vt:lpstr>PowerPoint Presentation</vt:lpstr>
      <vt:lpstr>PowerPoint Presentation</vt:lpstr>
      <vt:lpstr>RIFERIMENTI</vt:lpstr>
      <vt:lpstr>RIFERIMENTI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264</cp:revision>
  <dcterms:created xsi:type="dcterms:W3CDTF">2018-02-15T11:11:02Z</dcterms:created>
  <dcterms:modified xsi:type="dcterms:W3CDTF">2018-02-28T20:29:26Z</dcterms:modified>
  <cp:category/>
</cp:coreProperties>
</file>